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59" r:id="rId2"/>
    <p:sldMasterId id="2147483664" r:id="rId3"/>
  </p:sldMasterIdLst>
  <p:notesMasterIdLst>
    <p:notesMasterId r:id="rId20"/>
  </p:notesMasterIdLst>
  <p:handoutMasterIdLst>
    <p:handoutMasterId r:id="rId21"/>
  </p:handoutMasterIdLst>
  <p:sldIdLst>
    <p:sldId id="256" r:id="rId4"/>
    <p:sldId id="257" r:id="rId5"/>
    <p:sldId id="258" r:id="rId6"/>
    <p:sldId id="260" r:id="rId7"/>
    <p:sldId id="274" r:id="rId8"/>
    <p:sldId id="262" r:id="rId9"/>
    <p:sldId id="275" r:id="rId10"/>
    <p:sldId id="277" r:id="rId11"/>
    <p:sldId id="264" r:id="rId12"/>
    <p:sldId id="266" r:id="rId13"/>
    <p:sldId id="278" r:id="rId14"/>
    <p:sldId id="268" r:id="rId15"/>
    <p:sldId id="270" r:id="rId16"/>
    <p:sldId id="279" r:id="rId17"/>
    <p:sldId id="272" r:id="rId18"/>
    <p:sldId id="280"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76">
          <p15:clr>
            <a:srgbClr val="A4A3A4"/>
          </p15:clr>
        </p15:guide>
        <p15:guide id="2" pos="56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2" d="100"/>
          <a:sy n="112" d="100"/>
        </p:scale>
        <p:origin x="610" y="72"/>
      </p:cViewPr>
      <p:guideLst>
        <p:guide orient="horz" pos="676"/>
        <p:guide pos="56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1350545-E260-4F41-A803-5BF85CFE96EA}" type="datetimeFigureOut">
              <a:rPr lang="en-US" smtClean="0"/>
              <a:t>3/26/2015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BD68D1-0A4A-364F-B3D1-97755523CCB2}" type="slidenum">
              <a:rPr lang="en-US" smtClean="0"/>
              <a:t>‹#›</a:t>
            </a:fld>
            <a:endParaRPr lang="en-US"/>
          </a:p>
        </p:txBody>
      </p:sp>
    </p:spTree>
    <p:extLst>
      <p:ext uri="{BB962C8B-B14F-4D97-AF65-F5344CB8AC3E}">
        <p14:creationId xmlns:p14="http://schemas.microsoft.com/office/powerpoint/2010/main" val="4420469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FCAFC9-2F5E-7849-9A3C-3E3602566C83}" type="datetimeFigureOut">
              <a:rPr lang="en-US" smtClean="0"/>
              <a:t>3/26/2015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359D8E-2A04-7648-BB99-EC53D2571000}" type="slidenum">
              <a:rPr lang="en-US" smtClean="0"/>
              <a:t>‹#›</a:t>
            </a:fld>
            <a:endParaRPr lang="en-US"/>
          </a:p>
        </p:txBody>
      </p:sp>
    </p:spTree>
    <p:extLst>
      <p:ext uri="{BB962C8B-B14F-4D97-AF65-F5344CB8AC3E}">
        <p14:creationId xmlns:p14="http://schemas.microsoft.com/office/powerpoint/2010/main" val="255173273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1"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pic>
        <p:nvPicPr>
          <p:cNvPr id="7" name="Picture 6"/>
          <p:cNvPicPr>
            <a:picLocks noChangeAspect="1"/>
          </p:cNvPicPr>
          <p:nvPr userDrawn="1"/>
        </p:nvPicPr>
        <p:blipFill>
          <a:blip r:embed="rId3"/>
          <a:stretch>
            <a:fillRect/>
          </a:stretch>
        </p:blipFill>
        <p:spPr>
          <a:xfrm>
            <a:off x="4234247" y="4890626"/>
            <a:ext cx="1238059" cy="156843"/>
          </a:xfrm>
          <a:prstGeom prst="rect">
            <a:avLst/>
          </a:prstGeom>
        </p:spPr>
      </p:pic>
      <p:sp>
        <p:nvSpPr>
          <p:cNvPr id="3" name="Text Placeholder 2"/>
          <p:cNvSpPr>
            <a:spLocks noGrp="1"/>
          </p:cNvSpPr>
          <p:nvPr>
            <p:ph type="body" sz="quarter" idx="12"/>
          </p:nvPr>
        </p:nvSpPr>
        <p:spPr>
          <a:xfrm>
            <a:off x="258728" y="3729038"/>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spTree>
    <p:extLst>
      <p:ext uri="{BB962C8B-B14F-4D97-AF65-F5344CB8AC3E}">
        <p14:creationId xmlns:p14="http://schemas.microsoft.com/office/powerpoint/2010/main" val="381211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t>‹#›</a:t>
            </a:fld>
            <a:endParaRPr lang="en-US"/>
          </a:p>
        </p:txBody>
      </p:sp>
    </p:spTree>
    <p:extLst>
      <p:ext uri="{BB962C8B-B14F-4D97-AF65-F5344CB8AC3E}">
        <p14:creationId xmlns:p14="http://schemas.microsoft.com/office/powerpoint/2010/main" val="59644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pPr/>
              <a:t>‹#›</a:t>
            </a:fld>
            <a:endParaRPr lang="en-US"/>
          </a:p>
        </p:txBody>
      </p:sp>
      <p:sp>
        <p:nvSpPr>
          <p:cNvPr id="7" name="Text Placeholder 6"/>
          <p:cNvSpPr>
            <a:spLocks noGrp="1"/>
          </p:cNvSpPr>
          <p:nvPr>
            <p:ph type="body" sz="quarter" idx="13"/>
          </p:nvPr>
        </p:nvSpPr>
        <p:spPr>
          <a:xfrm>
            <a:off x="115888" y="723900"/>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3451742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pPr/>
              <a:t>‹#›</a:t>
            </a:fld>
            <a:endParaRPr lang="en-US"/>
          </a:p>
        </p:txBody>
      </p:sp>
      <p:graphicFrame>
        <p:nvGraphicFramePr>
          <p:cNvPr id="5" name="Table 4"/>
          <p:cNvGraphicFramePr>
            <a:graphicFrameLocks noGrp="1"/>
          </p:cNvGraphicFramePr>
          <p:nvPr userDrawn="1">
            <p:extLst>
              <p:ext uri="{D42A27DB-BD31-4B8C-83A1-F6EECF244321}">
                <p14:modId xmlns:p14="http://schemas.microsoft.com/office/powerpoint/2010/main" val="731729107"/>
              </p:ext>
            </p:extLst>
          </p:nvPr>
        </p:nvGraphicFramePr>
        <p:xfrm>
          <a:off x="204787" y="1052400"/>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050" dirty="0" smtClean="0">
                          <a:solidFill>
                            <a:schemeClr val="tx1"/>
                          </a:solidFill>
                          <a:latin typeface="Arial"/>
                          <a:cs typeface="Arial"/>
                        </a:rPr>
                        <a:t>Less than one year</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10.00%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10</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chemeClr val="tx1"/>
                          </a:solidFill>
                          <a:latin typeface="Arial"/>
                          <a:cs typeface="Arial"/>
                        </a:rPr>
                        <a:t>1 to 3 years</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10.00%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10</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chemeClr val="tx1"/>
                          </a:solidFill>
                          <a:latin typeface="Arial"/>
                          <a:cs typeface="Arial"/>
                        </a:rPr>
                        <a:t>3 to 5 years</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25.00%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25</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chemeClr val="tx1"/>
                          </a:solidFill>
                          <a:latin typeface="Arial"/>
                          <a:cs typeface="Arial"/>
                        </a:rPr>
                        <a:t>5 to 7 years</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15.00%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15</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chemeClr val="tx1"/>
                          </a:solidFill>
                          <a:latin typeface="Arial"/>
                          <a:cs typeface="Arial"/>
                        </a:rPr>
                        <a:t>More than seven</a:t>
                      </a:r>
                      <a:r>
                        <a:rPr lang="en-US" sz="1050" baseline="0" dirty="0" smtClean="0">
                          <a:solidFill>
                            <a:schemeClr val="tx1"/>
                          </a:solidFill>
                          <a:latin typeface="Arial"/>
                          <a:cs typeface="Arial"/>
                        </a:rPr>
                        <a:t> years</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40.00%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40</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rgbClr val="FFFFFF"/>
                          </a:solidFill>
                          <a:latin typeface="Arial"/>
                          <a:cs typeface="Arial"/>
                        </a:rPr>
                        <a:t>Total</a:t>
                      </a:r>
                      <a:endParaRPr lang="en-US" sz="105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05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050" dirty="0" smtClean="0">
                          <a:solidFill>
                            <a:srgbClr val="FFFFFF"/>
                          </a:solidFill>
                          <a:latin typeface="Arial"/>
                          <a:cs typeface="Arial"/>
                        </a:rPr>
                        <a:t>100</a:t>
                      </a:r>
                      <a:endParaRPr lang="en-US" sz="105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8" y="723900"/>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4046444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sponse Summary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B593F9-7B30-274B-BFFF-492683631E49}" type="slidenum">
              <a:rPr lang="en-US" smtClean="0"/>
              <a:t>‹#›</a:t>
            </a:fld>
            <a:endParaRPr lang="en-US"/>
          </a:p>
        </p:txBody>
      </p:sp>
      <p:sp>
        <p:nvSpPr>
          <p:cNvPr id="13" name="Text Placeholder 12"/>
          <p:cNvSpPr>
            <a:spLocks noGrp="1"/>
          </p:cNvSpPr>
          <p:nvPr>
            <p:ph type="body" sz="quarter" idx="13"/>
          </p:nvPr>
        </p:nvSpPr>
        <p:spPr>
          <a:xfrm>
            <a:off x="211403" y="3639393"/>
            <a:ext cx="4576388" cy="350837"/>
          </a:xfrm>
        </p:spPr>
        <p:txBody>
          <a:bodyPr/>
          <a:lstStyle>
            <a:lvl1pPr>
              <a:defRPr b="0"/>
            </a:lvl1pPr>
          </a:lstStyle>
          <a:p>
            <a:pPr lvl="0"/>
            <a:r>
              <a:rPr lang="en-US" dirty="0" smtClean="0"/>
              <a:t>Click to edit</a:t>
            </a:r>
            <a:endParaRPr lang="en-US" dirty="0"/>
          </a:p>
        </p:txBody>
      </p:sp>
      <p:sp>
        <p:nvSpPr>
          <p:cNvPr id="17" name="Title 16"/>
          <p:cNvSpPr>
            <a:spLocks noGrp="1"/>
          </p:cNvSpPr>
          <p:nvPr>
            <p:ph type="title"/>
          </p:nvPr>
        </p:nvSpPr>
        <p:spPr>
          <a:xfrm>
            <a:off x="204788" y="2334751"/>
            <a:ext cx="8229600" cy="857250"/>
          </a:xfrm>
        </p:spPr>
        <p:txBody>
          <a:bodyPr/>
          <a:lstStyle/>
          <a:p>
            <a:r>
              <a:rPr lang="en-US" dirty="0" smtClean="0"/>
              <a:t>Click to edit Master title style</a:t>
            </a:r>
            <a:endParaRPr lang="en-US" dirty="0"/>
          </a:p>
        </p:txBody>
      </p:sp>
      <p:sp>
        <p:nvSpPr>
          <p:cNvPr id="16" name="Text Placeholder 5"/>
          <p:cNvSpPr>
            <a:spLocks noGrp="1"/>
          </p:cNvSpPr>
          <p:nvPr>
            <p:ph type="body" sz="quarter" idx="17" hasCustomPrompt="1"/>
          </p:nvPr>
        </p:nvSpPr>
        <p:spPr>
          <a:xfrm>
            <a:off x="204788" y="3032255"/>
            <a:ext cx="3859212" cy="280987"/>
          </a:xfrm>
        </p:spPr>
        <p:txBody>
          <a:bodyPr/>
          <a:lstStyle>
            <a:lvl2pPr marL="4763" indent="0">
              <a:buNone/>
              <a:defRPr sz="1600">
                <a:solidFill>
                  <a:schemeClr val="bg1">
                    <a:lumMod val="50000"/>
                  </a:schemeClr>
                </a:solidFill>
                <a:latin typeface="Arial"/>
                <a:cs typeface="Arial"/>
              </a:defRPr>
            </a:lvl2pPr>
          </a:lstStyle>
          <a:p>
            <a:pPr lvl="1"/>
            <a:r>
              <a:rPr lang="en-US" dirty="0" smtClean="0"/>
              <a:t>Total Responses</a:t>
            </a:r>
            <a:endParaRPr lang="en-US" dirty="0"/>
          </a:p>
        </p:txBody>
      </p:sp>
      <p:sp>
        <p:nvSpPr>
          <p:cNvPr id="7" name="Text Placeholder 12"/>
          <p:cNvSpPr>
            <a:spLocks noGrp="1"/>
          </p:cNvSpPr>
          <p:nvPr>
            <p:ph type="body" sz="quarter" idx="18"/>
          </p:nvPr>
        </p:nvSpPr>
        <p:spPr>
          <a:xfrm>
            <a:off x="211403" y="4047840"/>
            <a:ext cx="4576388" cy="350837"/>
          </a:xfrm>
        </p:spPr>
        <p:txBody>
          <a:bodyPr/>
          <a:lstStyle>
            <a:lvl1pPr>
              <a:defRPr b="0"/>
            </a:lvl1pPr>
          </a:lstStyle>
          <a:p>
            <a:pPr lvl="0"/>
            <a:r>
              <a:rPr lang="en-US" dirty="0" smtClean="0"/>
              <a:t>Click to edit</a:t>
            </a:r>
            <a:endParaRPr lang="en-US" dirty="0"/>
          </a:p>
        </p:txBody>
      </p:sp>
    </p:spTree>
    <p:extLst>
      <p:ext uri="{BB962C8B-B14F-4D97-AF65-F5344CB8AC3E}">
        <p14:creationId xmlns:p14="http://schemas.microsoft.com/office/powerpoint/2010/main" val="29648302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4788" y="1200151"/>
            <a:ext cx="8482012"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04788" y="4691162"/>
            <a:ext cx="2133600" cy="273844"/>
          </a:xfrm>
          <a:prstGeom prst="rect">
            <a:avLst/>
          </a:prstGeom>
        </p:spPr>
        <p:txBody>
          <a:bodyPr vert="horz" lIns="91440" tIns="45720" rIns="91440" bIns="45720" rtlCol="0" anchor="ctr"/>
          <a:lstStyle>
            <a:lvl1pPr algn="l">
              <a:defRPr sz="1200">
                <a:solidFill>
                  <a:srgbClr val="FFFFFF"/>
                </a:solidFill>
                <a:latin typeface="Arial"/>
                <a:cs typeface="Arial"/>
              </a:defRPr>
            </a:lvl1pPr>
          </a:lstStyle>
          <a:p>
            <a:fld id="{537D1D7B-70B5-9D4F-A9E5-525C1090DAAC}" type="datetime4">
              <a:rPr lang="en-US" smtClean="0"/>
              <a:t>March 26, 2015</a:t>
            </a:fld>
            <a:endParaRPr lang="en-US"/>
          </a:p>
        </p:txBody>
      </p:sp>
      <p:sp>
        <p:nvSpPr>
          <p:cNvPr id="6" name="Slide Number Placeholder 5"/>
          <p:cNvSpPr>
            <a:spLocks noGrp="1"/>
          </p:cNvSpPr>
          <p:nvPr>
            <p:ph type="sldNum" sz="quarter" idx="4"/>
          </p:nvPr>
        </p:nvSpPr>
        <p:spPr>
          <a:xfrm>
            <a:off x="8686800" y="4828084"/>
            <a:ext cx="384104" cy="273844"/>
          </a:xfrm>
          <a:prstGeom prst="rect">
            <a:avLst/>
          </a:prstGeom>
        </p:spPr>
        <p:txBody>
          <a:bodyPr vert="horz" lIns="91440" tIns="45720" rIns="91440" bIns="45720" rtlCol="0" anchor="ctr"/>
          <a:lstStyle>
            <a:lvl1pPr algn="r">
              <a:defRPr sz="1200">
                <a:solidFill>
                  <a:srgbClr val="CCCCCC"/>
                </a:solidFill>
                <a:latin typeface="Arial"/>
                <a:cs typeface="Arial"/>
              </a:defRPr>
            </a:lvl1pPr>
          </a:lstStyle>
          <a:p>
            <a:fld id="{7FE0505B-37A8-D24C-BEF3-C2D216B51C70}" type="slidenum">
              <a:rPr lang="en-US" smtClean="0"/>
              <a:pPr/>
              <a:t>‹#›</a:t>
            </a:fld>
            <a:endParaRPr lang="en-US"/>
          </a:p>
        </p:txBody>
      </p:sp>
    </p:spTree>
    <p:extLst>
      <p:ext uri="{BB962C8B-B14F-4D97-AF65-F5344CB8AC3E}">
        <p14:creationId xmlns:p14="http://schemas.microsoft.com/office/powerpoint/2010/main" val="628116044"/>
      </p:ext>
    </p:extLst>
  </p:cSld>
  <p:clrMap bg1="lt1" tx1="dk1" bg2="lt2" tx2="dk2" accent1="accent1" accent2="accent2" accent3="accent3" accent4="accent4" accent5="accent5" accent6="accent6" hlink="hlink" folHlink="folHlink"/>
  <p:sldLayoutIdLst>
    <p:sldLayoutId id="2147483673" r:id="rId1"/>
  </p:sldLayoutIdLst>
  <p:hf hdr="0" ftr="0"/>
  <p:txStyles>
    <p:titleStyle>
      <a:lvl1pPr algn="l" defTabSz="457200" rtl="0" eaLnBrk="1" latinLnBrk="0" hangingPunct="1">
        <a:spcBef>
          <a:spcPct val="0"/>
        </a:spcBef>
        <a:buNone/>
        <a:defRPr sz="1800" b="1" kern="1200" baseline="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6" y="4815076"/>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fld id="{A88B48FB-E956-2048-9E74-C69E7CAA26CC}" type="slidenum">
              <a:rPr lang="en-US" smtClean="0"/>
              <a:pPr/>
              <a:t>‹#›</a:t>
            </a:fld>
            <a:endParaRPr lang="en-US"/>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8" name="Subtitle 1"/>
          <p:cNvSpPr txBox="1">
            <a:spLocks/>
          </p:cNvSpPr>
          <p:nvPr/>
        </p:nvSpPr>
        <p:spPr>
          <a:xfrm>
            <a:off x="-56474" y="486445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latin typeface="Helvetica Neue"/>
                <a:cs typeface="Helvetica Neue"/>
              </a:rPr>
              <a:t>Powered by</a:t>
            </a:r>
            <a:endParaRPr lang="en-US" sz="800" dirty="0">
              <a:latin typeface="Helvetica Neue"/>
              <a:cs typeface="Helvetica Neue"/>
            </a:endParaRPr>
          </a:p>
        </p:txBody>
      </p:sp>
      <p:cxnSp>
        <p:nvCxnSpPr>
          <p:cNvPr id="10" name="Straight Connector 9"/>
          <p:cNvCxnSpPr/>
          <p:nvPr/>
        </p:nvCxnSpPr>
        <p:spPr>
          <a:xfrm>
            <a:off x="204788"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userDrawn="1"/>
        </p:nvPicPr>
        <p:blipFill>
          <a:blip r:embed="rId5"/>
          <a:stretch>
            <a:fillRect/>
          </a:stretch>
        </p:blipFill>
        <p:spPr>
          <a:xfrm>
            <a:off x="776477" y="4906329"/>
            <a:ext cx="1060918" cy="134402"/>
          </a:xfrm>
          <a:prstGeom prst="rect">
            <a:avLst/>
          </a:prstGeom>
        </p:spPr>
      </p:pic>
    </p:spTree>
    <p:extLst>
      <p:ext uri="{BB962C8B-B14F-4D97-AF65-F5344CB8AC3E}">
        <p14:creationId xmlns:p14="http://schemas.microsoft.com/office/powerpoint/2010/main" val="5948755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457200"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5498" y="2009589"/>
            <a:ext cx="8229600" cy="533140"/>
          </a:xfrm>
          <a:prstGeom prst="rect">
            <a:avLst/>
          </a:prstGeom>
        </p:spPr>
        <p:txBody>
          <a:bodyPr vert="horz" lIns="0" tIns="45720" rIns="91440" bIns="45720" rtlCol="0">
            <a:no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29705" y="4819820"/>
            <a:ext cx="66301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fld id="{37B593F9-7B30-274B-BFFF-492683631E49}" type="slidenum">
              <a:rPr lang="en-US" smtClean="0"/>
              <a:pPr/>
              <a:t>‹#›</a:t>
            </a:fld>
            <a:endParaRPr lang="en-US"/>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8" name="Subtitle 1"/>
          <p:cNvSpPr txBox="1">
            <a:spLocks/>
          </p:cNvSpPr>
          <p:nvPr/>
        </p:nvSpPr>
        <p:spPr>
          <a:xfrm>
            <a:off x="-56474" y="486445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latin typeface="Helvetica Neue"/>
                <a:cs typeface="Helvetica Neue"/>
              </a:rPr>
              <a:t>Powered by</a:t>
            </a:r>
            <a:endParaRPr lang="en-US" sz="800" dirty="0">
              <a:latin typeface="Helvetica Neue"/>
              <a:cs typeface="Helvetica Neue"/>
            </a:endParaRPr>
          </a:p>
        </p:txBody>
      </p:sp>
      <p:sp>
        <p:nvSpPr>
          <p:cNvPr id="12" name="Title Placeholder 11"/>
          <p:cNvSpPr>
            <a:spLocks noGrp="1"/>
          </p:cNvSpPr>
          <p:nvPr>
            <p:ph type="title"/>
          </p:nvPr>
        </p:nvSpPr>
        <p:spPr>
          <a:xfrm>
            <a:off x="204788" y="807371"/>
            <a:ext cx="8229600" cy="857250"/>
          </a:xfrm>
          <a:prstGeom prst="rect">
            <a:avLst/>
          </a:prstGeom>
        </p:spPr>
        <p:txBody>
          <a:bodyPr vert="horz" lIns="0" tIns="45720" rIns="91440" bIns="45720" rtlCol="0" anchor="ctr">
            <a:normAutofit/>
          </a:bodyPr>
          <a:lstStyle/>
          <a:p>
            <a:r>
              <a:rPr lang="en-US" dirty="0" smtClean="0"/>
              <a:t>Click to edit Master title style</a:t>
            </a:r>
            <a:endParaRPr lang="en-US" dirty="0"/>
          </a:p>
        </p:txBody>
      </p:sp>
      <p:pic>
        <p:nvPicPr>
          <p:cNvPr id="10" name="Picture 9"/>
          <p:cNvPicPr>
            <a:picLocks noChangeAspect="1"/>
          </p:cNvPicPr>
          <p:nvPr userDrawn="1"/>
        </p:nvPicPr>
        <p:blipFill>
          <a:blip r:embed="rId3"/>
          <a:stretch>
            <a:fillRect/>
          </a:stretch>
        </p:blipFill>
        <p:spPr>
          <a:xfrm>
            <a:off x="776477" y="4906329"/>
            <a:ext cx="1060918" cy="134402"/>
          </a:xfrm>
          <a:prstGeom prst="rect">
            <a:avLst/>
          </a:prstGeom>
        </p:spPr>
      </p:pic>
    </p:spTree>
    <p:extLst>
      <p:ext uri="{BB962C8B-B14F-4D97-AF65-F5344CB8AC3E}">
        <p14:creationId xmlns:p14="http://schemas.microsoft.com/office/powerpoint/2010/main" val="3591960883"/>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600" b="1" kern="1200">
          <a:solidFill>
            <a:schemeClr val="bg1">
              <a:lumMod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t>Telford Playschool Feedback Questionnaire</a:t>
            </a:r>
          </a:p>
        </p:txBody>
      </p:sp>
      <p:sp>
        <p:nvSpPr>
          <p:cNvPr id="3" name="Text Placeholder 2"/>
          <p:cNvSpPr>
            <a:spLocks noGrp="1"/>
          </p:cNvSpPr>
          <p:nvPr>
            <p:ph type="body" sz="quarter" idx="12"/>
          </p:nvPr>
        </p:nvSpPr>
        <p:spPr/>
        <p:txBody>
          <a:bodyPr/>
          <a:lstStyle/>
          <a:p>
            <a:r>
              <a:t>Thursday, March 26, 2015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t>Date Created: Sunday, February 08, 2015</a:t>
            </a:r>
          </a:p>
        </p:txBody>
      </p:sp>
      <p:sp>
        <p:nvSpPr>
          <p:cNvPr id="3" name="Title 2"/>
          <p:cNvSpPr>
            <a:spLocks noGrp="1"/>
          </p:cNvSpPr>
          <p:nvPr>
            <p:ph type="title"/>
          </p:nvPr>
        </p:nvSpPr>
        <p:spPr/>
        <p:txBody>
          <a:bodyPr/>
          <a:lstStyle/>
          <a:p>
            <a:r>
              <a:t>26</a:t>
            </a:r>
          </a:p>
        </p:txBody>
      </p:sp>
      <p:sp>
        <p:nvSpPr>
          <p:cNvPr id="4" name="Text Placeholder 3"/>
          <p:cNvSpPr>
            <a:spLocks noGrp="1"/>
          </p:cNvSpPr>
          <p:nvPr>
            <p:ph type="body" sz="quarter" idx="17"/>
          </p:nvPr>
        </p:nvSpPr>
        <p:spPr/>
        <p:txBody>
          <a:bodyPr/>
          <a:lstStyle/>
          <a:p>
            <a:r>
              <a:t>Total Responses</a:t>
            </a:r>
          </a:p>
        </p:txBody>
      </p:sp>
      <p:sp>
        <p:nvSpPr>
          <p:cNvPr id="5" name="Text Placeholder 4"/>
          <p:cNvSpPr>
            <a:spLocks noGrp="1"/>
          </p:cNvSpPr>
          <p:nvPr>
            <p:ph type="body" sz="quarter" idx="18"/>
          </p:nvPr>
        </p:nvSpPr>
        <p:spPr/>
        <p:txBody>
          <a:bodyPr/>
          <a:lstStyle/>
          <a:p>
            <a:r>
              <a:t>Complete Responses: 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 To enable us to continue to provide a good service, please could you spare a few moments to answer the following questions about Playschool.How easily did your child settle into Playschool?</a:t>
            </a:r>
          </a:p>
        </p:txBody>
      </p:sp>
      <p:sp>
        <p:nvSpPr>
          <p:cNvPr id="3" name="Content Placeholder 2"/>
          <p:cNvSpPr>
            <a:spLocks noGrp="1"/>
          </p:cNvSpPr>
          <p:nvPr>
            <p:ph idx="1"/>
          </p:nvPr>
        </p:nvSpPr>
        <p:spPr/>
        <p:txBody>
          <a:bodyPr/>
          <a:lstStyle/>
          <a:p>
            <a:r>
              <a:t>Answered: 26    Skipped: 0</a:t>
            </a:r>
          </a:p>
        </p:txBody>
      </p:sp>
      <p:pic>
        <p:nvPicPr>
          <p:cNvPr id="4" name="Picture 3" descr="chart7598401960.png"/>
          <p:cNvPicPr>
            <a:picLocks noChangeAspect="1"/>
          </p:cNvPicPr>
          <p:nvPr/>
        </p:nvPicPr>
        <p:blipFill>
          <a:blip r:embed="rId2"/>
          <a:stretch>
            <a:fillRect/>
          </a:stretch>
        </p:blipFill>
        <p:spPr>
          <a:xfrm>
            <a:off x="1049658" y="1498491"/>
            <a:ext cx="5388428" cy="2630714"/>
          </a:xfrm>
          <a:prstGeom prst="rect">
            <a:avLst/>
          </a:prstGeom>
        </p:spPr>
      </p:pic>
      <p:sp>
        <p:nvSpPr>
          <p:cNvPr id="5" name="TextBox 4"/>
          <p:cNvSpPr txBox="1"/>
          <p:nvPr/>
        </p:nvSpPr>
        <p:spPr>
          <a:xfrm>
            <a:off x="941696" y="4129205"/>
            <a:ext cx="5656997" cy="523220"/>
          </a:xfrm>
          <a:prstGeom prst="rect">
            <a:avLst/>
          </a:prstGeom>
          <a:noFill/>
        </p:spPr>
        <p:txBody>
          <a:bodyPr wrap="square" rtlCol="0">
            <a:spAutoFit/>
          </a:bodyPr>
          <a:lstStyle/>
          <a:p>
            <a:r>
              <a:rPr lang="en-GB" sz="1400" dirty="0" smtClean="0"/>
              <a:t>96% of children settled very or quite easily into Playschool compared with 97% in 2014 and 93% in 2013</a:t>
            </a:r>
            <a:endParaRPr lang="en-GB"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Q2: Is there anything you think we can do to improve the settling in process?</a:t>
            </a:r>
          </a:p>
        </p:txBody>
      </p:sp>
      <p:sp>
        <p:nvSpPr>
          <p:cNvPr id="3" name="Content Placeholder 2"/>
          <p:cNvSpPr>
            <a:spLocks noGrp="1"/>
          </p:cNvSpPr>
          <p:nvPr>
            <p:ph idx="1"/>
          </p:nvPr>
        </p:nvSpPr>
        <p:spPr/>
        <p:txBody>
          <a:bodyPr/>
          <a:lstStyle/>
          <a:p>
            <a:r>
              <a:t>Answered: 26    Skipped: 0</a:t>
            </a:r>
          </a:p>
        </p:txBody>
      </p:sp>
      <p:pic>
        <p:nvPicPr>
          <p:cNvPr id="4" name="Picture 3" descr="chart7598401970.png"/>
          <p:cNvPicPr>
            <a:picLocks noChangeAspect="1"/>
          </p:cNvPicPr>
          <p:nvPr/>
        </p:nvPicPr>
        <p:blipFill>
          <a:blip r:embed="rId2"/>
          <a:stretch>
            <a:fillRect/>
          </a:stretch>
        </p:blipFill>
        <p:spPr>
          <a:xfrm>
            <a:off x="1049658" y="1498491"/>
            <a:ext cx="5388428" cy="2267857"/>
          </a:xfrm>
          <a:prstGeom prst="rect">
            <a:avLst/>
          </a:prstGeom>
        </p:spPr>
      </p:pic>
      <p:sp>
        <p:nvSpPr>
          <p:cNvPr id="5" name="TextBox 4"/>
          <p:cNvSpPr txBox="1"/>
          <p:nvPr/>
        </p:nvSpPr>
        <p:spPr>
          <a:xfrm>
            <a:off x="839337" y="3540382"/>
            <a:ext cx="5438633" cy="954107"/>
          </a:xfrm>
          <a:prstGeom prst="rect">
            <a:avLst/>
          </a:prstGeom>
          <a:noFill/>
        </p:spPr>
        <p:txBody>
          <a:bodyPr wrap="square" rtlCol="0">
            <a:spAutoFit/>
          </a:bodyPr>
          <a:lstStyle/>
          <a:p>
            <a:r>
              <a:rPr lang="en-GB" sz="1400" dirty="0" smtClean="0"/>
              <a:t>Despite the slight decrease in ease of settling in, an overwhelming majority of 92% (compared with 75% in 2014, 86% in 2013) believed there really was nothing further </a:t>
            </a:r>
            <a:r>
              <a:rPr lang="en-GB" sz="1400" dirty="0" err="1" smtClean="0"/>
              <a:t>PlaySchool</a:t>
            </a:r>
            <a:r>
              <a:rPr lang="en-GB" sz="1400" dirty="0" smtClean="0"/>
              <a:t> could do to improve the process for children having difficulties with settling.</a:t>
            </a:r>
            <a:endParaRPr lang="en-GB"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Q2: Comments for aiding settling</a:t>
            </a:r>
            <a:endParaRPr lang="en-GB" dirty="0"/>
          </a:p>
        </p:txBody>
      </p:sp>
      <p:sp>
        <p:nvSpPr>
          <p:cNvPr id="3" name="Text Placeholder 2"/>
          <p:cNvSpPr>
            <a:spLocks noGrp="1"/>
          </p:cNvSpPr>
          <p:nvPr>
            <p:ph type="body" sz="quarter" idx="13"/>
          </p:nvPr>
        </p:nvSpPr>
        <p:spPr>
          <a:xfrm>
            <a:off x="115888" y="723899"/>
            <a:ext cx="3887787" cy="3670680"/>
          </a:xfrm>
        </p:spPr>
        <p:txBody>
          <a:bodyPr>
            <a:normAutofit/>
          </a:bodyPr>
          <a:lstStyle/>
          <a:p>
            <a:r>
              <a:rPr lang="en-GB" dirty="0" smtClean="0"/>
              <a:t>Positive</a:t>
            </a:r>
          </a:p>
          <a:p>
            <a:pPr marL="171450" indent="-171450">
              <a:buFont typeface="Arial" panose="020B0604020202020204" pitchFamily="34" charset="0"/>
              <a:buChar char="•"/>
            </a:pPr>
            <a:r>
              <a:rPr lang="en-GB" dirty="0" smtClean="0"/>
              <a:t>Very </a:t>
            </a:r>
            <a:r>
              <a:rPr lang="en-GB" dirty="0"/>
              <a:t>tailored to the child and I thought it was a great process</a:t>
            </a:r>
            <a:r>
              <a:rPr lang="en-GB" dirty="0" smtClean="0"/>
              <a:t>.</a:t>
            </a:r>
          </a:p>
          <a:p>
            <a:pPr marL="171450" indent="-171450">
              <a:buFont typeface="Arial" panose="020B0604020202020204" pitchFamily="34" charset="0"/>
              <a:buChar char="•"/>
            </a:pPr>
            <a:r>
              <a:rPr lang="en-GB" dirty="0"/>
              <a:t>The settling in process was a very sensible </a:t>
            </a:r>
            <a:r>
              <a:rPr lang="en-GB" dirty="0" smtClean="0"/>
              <a:t>one.</a:t>
            </a:r>
          </a:p>
          <a:p>
            <a:pPr marL="171450" indent="-171450">
              <a:buFont typeface="Arial" panose="020B0604020202020204" pitchFamily="34" charset="0"/>
              <a:buChar char="•"/>
            </a:pPr>
            <a:r>
              <a:rPr lang="en-GB" dirty="0" smtClean="0"/>
              <a:t> </a:t>
            </a:r>
            <a:r>
              <a:rPr lang="en-GB" dirty="0"/>
              <a:t>The open door policy is a good one and helped</a:t>
            </a:r>
            <a:r>
              <a:rPr lang="en-GB" dirty="0" smtClean="0"/>
              <a:t>.</a:t>
            </a:r>
          </a:p>
          <a:p>
            <a:pPr marL="171450" indent="-171450">
              <a:buFont typeface="Arial" panose="020B0604020202020204" pitchFamily="34" charset="0"/>
              <a:buChar char="•"/>
            </a:pPr>
            <a:r>
              <a:rPr lang="en-GB" dirty="0"/>
              <a:t>It has been so reassuring leaving </a:t>
            </a:r>
            <a:r>
              <a:rPr lang="en-GB" dirty="0" smtClean="0"/>
              <a:t>**** </a:t>
            </a:r>
            <a:r>
              <a:rPr lang="en-GB" dirty="0"/>
              <a:t>with such lovely people, particularly Mrs Allen, Mrs Brooke and Mrs Overton who have kept me up to date and in the loop </a:t>
            </a:r>
            <a:r>
              <a:rPr lang="en-GB" dirty="0" smtClean="0"/>
              <a:t>of my </a:t>
            </a:r>
            <a:r>
              <a:rPr lang="en-GB" dirty="0" err="1" smtClean="0"/>
              <a:t>childs</a:t>
            </a:r>
            <a:r>
              <a:rPr lang="en-GB" dirty="0" smtClean="0"/>
              <a:t> progress </a:t>
            </a:r>
            <a:r>
              <a:rPr lang="en-GB" dirty="0"/>
              <a:t>settling in. Thanks!</a:t>
            </a:r>
          </a:p>
        </p:txBody>
      </p:sp>
      <p:sp>
        <p:nvSpPr>
          <p:cNvPr id="4" name="Text Placeholder 2"/>
          <p:cNvSpPr txBox="1">
            <a:spLocks/>
          </p:cNvSpPr>
          <p:nvPr/>
        </p:nvSpPr>
        <p:spPr>
          <a:xfrm>
            <a:off x="4156075" y="747967"/>
            <a:ext cx="3887787" cy="367068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dirty="0" smtClean="0"/>
              <a:t>Improvements</a:t>
            </a:r>
          </a:p>
          <a:p>
            <a:pPr marL="171450" indent="-171450">
              <a:buFont typeface="Arial" panose="020B0604020202020204" pitchFamily="34" charset="0"/>
              <a:buChar char="•"/>
            </a:pPr>
            <a:r>
              <a:rPr lang="en-GB" dirty="0" smtClean="0"/>
              <a:t>Maybe more interaction with key worker to aid settling in.</a:t>
            </a:r>
          </a:p>
          <a:p>
            <a:pPr marL="171450" indent="-171450">
              <a:buFont typeface="Arial" panose="020B0604020202020204" pitchFamily="34" charset="0"/>
              <a:buChar char="•"/>
            </a:pPr>
            <a:r>
              <a:rPr lang="en-GB" dirty="0" smtClean="0"/>
              <a:t>Possibly in terms of ongoing support to detach clingy or tearful children have teachers more willing to encourage a distraction, and encourage them to join in an activity or play with another child. Although this has happened on occasions I have seen and been in the position where the parent is uncertain of how to leave their child it may be that the playschool is very flexible in allowing parents to stay and come in with their child however some parents may be looking for more support from teachers.</a:t>
            </a:r>
          </a:p>
          <a:p>
            <a:pPr marL="171450" indent="-171450">
              <a:buFont typeface="Arial" panose="020B0604020202020204" pitchFamily="34" charset="0"/>
              <a:buChar char="•"/>
            </a:pPr>
            <a:endParaRPr lang="en-GB" dirty="0"/>
          </a:p>
          <a:p>
            <a:r>
              <a:rPr lang="en-GB" dirty="0" smtClean="0"/>
              <a:t>ACTION: I believe in the main that Playschool is very open to discussions with any parents who are finding the dropping off process difficult and will try to find ways to assist. I suggest we include a note relating to this on the Newsletter and Facebook to improve awareness.</a:t>
            </a:r>
            <a:endParaRPr lang="en-GB" dirty="0"/>
          </a:p>
        </p:txBody>
      </p:sp>
    </p:spTree>
    <p:extLst>
      <p:ext uri="{BB962C8B-B14F-4D97-AF65-F5344CB8AC3E}">
        <p14:creationId xmlns:p14="http://schemas.microsoft.com/office/powerpoint/2010/main" val="1084181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Q3: Does your child enjoy their time at Playschool?</a:t>
            </a:r>
          </a:p>
        </p:txBody>
      </p:sp>
      <p:sp>
        <p:nvSpPr>
          <p:cNvPr id="3" name="Content Placeholder 2"/>
          <p:cNvSpPr>
            <a:spLocks noGrp="1"/>
          </p:cNvSpPr>
          <p:nvPr>
            <p:ph idx="1"/>
          </p:nvPr>
        </p:nvSpPr>
        <p:spPr/>
        <p:txBody>
          <a:bodyPr/>
          <a:lstStyle/>
          <a:p>
            <a:r>
              <a:t>Answered: 26    Skipped: 0</a:t>
            </a:r>
          </a:p>
        </p:txBody>
      </p:sp>
      <p:pic>
        <p:nvPicPr>
          <p:cNvPr id="4" name="Picture 3" descr="chart7598401980.png"/>
          <p:cNvPicPr>
            <a:picLocks noChangeAspect="1"/>
          </p:cNvPicPr>
          <p:nvPr/>
        </p:nvPicPr>
        <p:blipFill>
          <a:blip r:embed="rId2"/>
          <a:stretch>
            <a:fillRect/>
          </a:stretch>
        </p:blipFill>
        <p:spPr>
          <a:xfrm>
            <a:off x="1049658" y="1498491"/>
            <a:ext cx="5388428" cy="3175000"/>
          </a:xfrm>
          <a:prstGeom prst="rect">
            <a:avLst/>
          </a:prstGeom>
        </p:spPr>
      </p:pic>
      <p:sp>
        <p:nvSpPr>
          <p:cNvPr id="5" name="TextBox 4"/>
          <p:cNvSpPr txBox="1"/>
          <p:nvPr/>
        </p:nvSpPr>
        <p:spPr>
          <a:xfrm>
            <a:off x="6810233" y="1596788"/>
            <a:ext cx="1467134" cy="2308324"/>
          </a:xfrm>
          <a:prstGeom prst="rect">
            <a:avLst/>
          </a:prstGeom>
          <a:noFill/>
        </p:spPr>
        <p:txBody>
          <a:bodyPr wrap="square" rtlCol="0">
            <a:spAutoFit/>
          </a:bodyPr>
          <a:lstStyle/>
          <a:p>
            <a:r>
              <a:rPr lang="en-GB" dirty="0" smtClean="0"/>
              <a:t>For the second year running 100% of children enjoy their time at Playschool</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Q3: Comments</a:t>
            </a:r>
            <a:endParaRPr lang="en-GB" dirty="0"/>
          </a:p>
        </p:txBody>
      </p:sp>
      <p:sp>
        <p:nvSpPr>
          <p:cNvPr id="3" name="Text Placeholder 2"/>
          <p:cNvSpPr>
            <a:spLocks noGrp="1"/>
          </p:cNvSpPr>
          <p:nvPr>
            <p:ph type="body" sz="quarter" idx="13"/>
          </p:nvPr>
        </p:nvSpPr>
        <p:spPr>
          <a:xfrm>
            <a:off x="115888" y="723900"/>
            <a:ext cx="3887787" cy="3513730"/>
          </a:xfrm>
        </p:spPr>
        <p:txBody>
          <a:bodyPr>
            <a:normAutofit/>
          </a:bodyPr>
          <a:lstStyle/>
          <a:p>
            <a:r>
              <a:rPr lang="en-GB" dirty="0"/>
              <a:t>Sometimes in the morning my </a:t>
            </a:r>
            <a:r>
              <a:rPr lang="en-GB" dirty="0" smtClean="0"/>
              <a:t>child </a:t>
            </a:r>
            <a:r>
              <a:rPr lang="en-GB" dirty="0"/>
              <a:t>is looking around and if all the teachers are busy she is a bit lost. So perhaps just a little more attention paid to children who don't automatically go and find something to do by themselves. </a:t>
            </a:r>
            <a:endParaRPr lang="en-GB" dirty="0" smtClean="0"/>
          </a:p>
          <a:p>
            <a:endParaRPr lang="en-GB" dirty="0"/>
          </a:p>
          <a:p>
            <a:r>
              <a:rPr lang="en-GB" dirty="0" smtClean="0"/>
              <a:t>ACTION: Discuss if there is anything we can do to improve this situation</a:t>
            </a:r>
          </a:p>
          <a:p>
            <a:endParaRPr lang="en-GB" dirty="0"/>
          </a:p>
          <a:p>
            <a:endParaRPr lang="en-GB" dirty="0" smtClean="0"/>
          </a:p>
        </p:txBody>
      </p:sp>
    </p:spTree>
    <p:extLst>
      <p:ext uri="{BB962C8B-B14F-4D97-AF65-F5344CB8AC3E}">
        <p14:creationId xmlns:p14="http://schemas.microsoft.com/office/powerpoint/2010/main" val="160338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Q4. Please </a:t>
            </a:r>
            <a:r>
              <a:rPr lang="en-GB" dirty="0"/>
              <a:t>ask your child what they think about Playschool and write down their response.</a:t>
            </a:r>
          </a:p>
        </p:txBody>
      </p:sp>
      <p:sp>
        <p:nvSpPr>
          <p:cNvPr id="3" name="Text Placeholder 2"/>
          <p:cNvSpPr>
            <a:spLocks noGrp="1"/>
          </p:cNvSpPr>
          <p:nvPr>
            <p:ph type="body" sz="quarter" idx="13"/>
          </p:nvPr>
        </p:nvSpPr>
        <p:spPr>
          <a:xfrm>
            <a:off x="115888" y="723900"/>
            <a:ext cx="8228848" cy="3158888"/>
          </a:xfrm>
        </p:spPr>
        <p:txBody>
          <a:bodyPr>
            <a:normAutofit lnSpcReduction="10000"/>
          </a:bodyPr>
          <a:lstStyle/>
          <a:p>
            <a:r>
              <a:rPr lang="en-GB" sz="1200" dirty="0"/>
              <a:t> </a:t>
            </a:r>
          </a:p>
          <a:p>
            <a:r>
              <a:rPr lang="en-GB" sz="1200" dirty="0" smtClean="0"/>
              <a:t>A snap shot of the responses:</a:t>
            </a:r>
          </a:p>
          <a:p>
            <a:endParaRPr lang="en-GB" dirty="0"/>
          </a:p>
          <a:p>
            <a:pPr marL="285750" indent="-285750">
              <a:buFont typeface="Arial" panose="020B0604020202020204" pitchFamily="34" charset="0"/>
              <a:buChar char="•"/>
            </a:pPr>
            <a:r>
              <a:rPr lang="en-GB" sz="1400" dirty="0" smtClean="0"/>
              <a:t>Going </a:t>
            </a:r>
            <a:r>
              <a:rPr lang="en-GB" sz="1400" dirty="0"/>
              <a:t>to playschool makes me happy.  I want to have a sleepover.</a:t>
            </a:r>
          </a:p>
          <a:p>
            <a:pPr marL="285750" indent="-285750">
              <a:buFont typeface="Arial" panose="020B0604020202020204" pitchFamily="34" charset="0"/>
              <a:buChar char="•"/>
            </a:pPr>
            <a:r>
              <a:rPr lang="en-GB" sz="1400" dirty="0"/>
              <a:t>I like playing with my friends and Mrs Flynn.</a:t>
            </a:r>
          </a:p>
          <a:p>
            <a:pPr marL="285750" indent="-285750">
              <a:buFont typeface="Arial" panose="020B0604020202020204" pitchFamily="34" charset="0"/>
              <a:buChar char="•"/>
            </a:pPr>
            <a:r>
              <a:rPr lang="en-GB" sz="1400" dirty="0"/>
              <a:t>I like doing cooking and babies</a:t>
            </a:r>
          </a:p>
          <a:p>
            <a:pPr marL="285750" indent="-285750">
              <a:buFont typeface="Arial" panose="020B0604020202020204" pitchFamily="34" charset="0"/>
              <a:buChar char="•"/>
            </a:pPr>
            <a:r>
              <a:rPr lang="en-GB" sz="1400" dirty="0"/>
              <a:t>"I do like playschool!"</a:t>
            </a:r>
          </a:p>
          <a:p>
            <a:pPr marL="285750" indent="-285750">
              <a:buFont typeface="Arial" panose="020B0604020202020204" pitchFamily="34" charset="0"/>
              <a:buChar char="•"/>
            </a:pPr>
            <a:r>
              <a:rPr lang="en-GB" sz="1400" dirty="0"/>
              <a:t>He likes playing with lots of things especially the wiggle wiggles!  In his words he likes to do everything!</a:t>
            </a:r>
          </a:p>
          <a:p>
            <a:pPr marL="285750" indent="-285750">
              <a:buFont typeface="Arial" panose="020B0604020202020204" pitchFamily="34" charset="0"/>
              <a:buChar char="•"/>
            </a:pPr>
            <a:r>
              <a:rPr lang="en-GB" sz="1400" dirty="0"/>
              <a:t>Good. I like playing on the computer,</a:t>
            </a:r>
          </a:p>
          <a:p>
            <a:pPr marL="285750" indent="-285750">
              <a:buFont typeface="Arial" panose="020B0604020202020204" pitchFamily="34" charset="0"/>
              <a:buChar char="•"/>
            </a:pPr>
            <a:r>
              <a:rPr lang="en-GB" sz="1400" dirty="0"/>
              <a:t>I like fruit time</a:t>
            </a:r>
          </a:p>
          <a:p>
            <a:pPr marL="285750" indent="-285750">
              <a:buFont typeface="Arial" panose="020B0604020202020204" pitchFamily="34" charset="0"/>
              <a:buChar char="•"/>
            </a:pPr>
            <a:r>
              <a:rPr lang="en-GB" sz="1400" dirty="0"/>
              <a:t>It's exciting</a:t>
            </a:r>
          </a:p>
          <a:p>
            <a:pPr marL="285750" indent="-285750">
              <a:buFont typeface="Arial" panose="020B0604020202020204" pitchFamily="34" charset="0"/>
              <a:buChar char="•"/>
            </a:pPr>
            <a:r>
              <a:rPr lang="en-GB" sz="1400" dirty="0"/>
              <a:t>I like playing with my friends and making models</a:t>
            </a:r>
          </a:p>
          <a:p>
            <a:endParaRPr lang="en-GB" dirty="0"/>
          </a:p>
        </p:txBody>
      </p:sp>
    </p:spTree>
    <p:extLst>
      <p:ext uri="{BB962C8B-B14F-4D97-AF65-F5344CB8AC3E}">
        <p14:creationId xmlns:p14="http://schemas.microsoft.com/office/powerpoint/2010/main" val="2638993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Q5: Please ask your child what their favourite activity at Playschool is? (select one of the options below or enter text into the Other field)</a:t>
            </a:r>
          </a:p>
        </p:txBody>
      </p:sp>
      <p:sp>
        <p:nvSpPr>
          <p:cNvPr id="3" name="Content Placeholder 2"/>
          <p:cNvSpPr>
            <a:spLocks noGrp="1"/>
          </p:cNvSpPr>
          <p:nvPr>
            <p:ph idx="1"/>
          </p:nvPr>
        </p:nvSpPr>
        <p:spPr/>
        <p:txBody>
          <a:bodyPr/>
          <a:lstStyle/>
          <a:p>
            <a:r>
              <a:t>Answered: 25    Skipped: 1</a:t>
            </a:r>
          </a:p>
        </p:txBody>
      </p:sp>
      <p:pic>
        <p:nvPicPr>
          <p:cNvPr id="4" name="Picture 3" descr="chart7598402000.png"/>
          <p:cNvPicPr>
            <a:picLocks noChangeAspect="1"/>
          </p:cNvPicPr>
          <p:nvPr/>
        </p:nvPicPr>
        <p:blipFill>
          <a:blip r:embed="rId2"/>
          <a:stretch>
            <a:fillRect/>
          </a:stretch>
        </p:blipFill>
        <p:spPr>
          <a:xfrm>
            <a:off x="1890215" y="736649"/>
            <a:ext cx="4865426" cy="4105844"/>
          </a:xfrm>
          <a:prstGeom prst="rect">
            <a:avLst/>
          </a:prstGeom>
        </p:spPr>
      </p:pic>
      <p:sp>
        <p:nvSpPr>
          <p:cNvPr id="5" name="TextBox 4"/>
          <p:cNvSpPr txBox="1"/>
          <p:nvPr/>
        </p:nvSpPr>
        <p:spPr>
          <a:xfrm>
            <a:off x="450376" y="1487606"/>
            <a:ext cx="1644555" cy="2031325"/>
          </a:xfrm>
          <a:prstGeom prst="rect">
            <a:avLst/>
          </a:prstGeom>
          <a:noFill/>
        </p:spPr>
        <p:txBody>
          <a:bodyPr wrap="square" rtlCol="0">
            <a:spAutoFit/>
          </a:bodyPr>
          <a:lstStyle/>
          <a:p>
            <a:r>
              <a:rPr lang="en-GB" dirty="0" smtClean="0"/>
              <a:t>This year’s favourites were playing with friends, model making/craft, painting and cooking.</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Q6: Do you feel you are kept sufficiently informed about your child's progress?</a:t>
            </a:r>
          </a:p>
        </p:txBody>
      </p:sp>
      <p:sp>
        <p:nvSpPr>
          <p:cNvPr id="3" name="Content Placeholder 2"/>
          <p:cNvSpPr>
            <a:spLocks noGrp="1"/>
          </p:cNvSpPr>
          <p:nvPr>
            <p:ph idx="1"/>
          </p:nvPr>
        </p:nvSpPr>
        <p:spPr/>
        <p:txBody>
          <a:bodyPr/>
          <a:lstStyle/>
          <a:p>
            <a:r>
              <a:t>Answered: 26    Skipped: 0</a:t>
            </a:r>
          </a:p>
        </p:txBody>
      </p:sp>
      <p:pic>
        <p:nvPicPr>
          <p:cNvPr id="4" name="Picture 3" descr="chart7598402010.png"/>
          <p:cNvPicPr>
            <a:picLocks noChangeAspect="1"/>
          </p:cNvPicPr>
          <p:nvPr/>
        </p:nvPicPr>
        <p:blipFill>
          <a:blip r:embed="rId2"/>
          <a:stretch>
            <a:fillRect/>
          </a:stretch>
        </p:blipFill>
        <p:spPr>
          <a:xfrm>
            <a:off x="1049658" y="1498491"/>
            <a:ext cx="5388428" cy="2267857"/>
          </a:xfrm>
          <a:prstGeom prst="rect">
            <a:avLst/>
          </a:prstGeom>
        </p:spPr>
      </p:pic>
      <p:sp>
        <p:nvSpPr>
          <p:cNvPr id="5" name="TextBox 4"/>
          <p:cNvSpPr txBox="1"/>
          <p:nvPr/>
        </p:nvSpPr>
        <p:spPr>
          <a:xfrm>
            <a:off x="159097" y="3633975"/>
            <a:ext cx="8633211" cy="646331"/>
          </a:xfrm>
          <a:prstGeom prst="rect">
            <a:avLst/>
          </a:prstGeom>
          <a:noFill/>
        </p:spPr>
        <p:txBody>
          <a:bodyPr wrap="square" rtlCol="0">
            <a:spAutoFit/>
          </a:bodyPr>
          <a:lstStyle/>
          <a:p>
            <a:r>
              <a:rPr lang="en-GB" dirty="0" smtClean="0"/>
              <a:t>96% of people felt sufficiently informed, a year on year increase from 78% in 2013 and 87% in 2014, suggesting that the improvements made in communications are working.</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Q6: Comments</a:t>
            </a:r>
            <a:endParaRPr lang="en-GB" dirty="0"/>
          </a:p>
        </p:txBody>
      </p:sp>
      <p:sp>
        <p:nvSpPr>
          <p:cNvPr id="3" name="Text Placeholder 2"/>
          <p:cNvSpPr>
            <a:spLocks noGrp="1"/>
          </p:cNvSpPr>
          <p:nvPr>
            <p:ph type="body" sz="quarter" idx="13"/>
          </p:nvPr>
        </p:nvSpPr>
        <p:spPr>
          <a:xfrm>
            <a:off x="115888" y="723899"/>
            <a:ext cx="3887787" cy="2603109"/>
          </a:xfrm>
        </p:spPr>
        <p:txBody>
          <a:bodyPr>
            <a:normAutofit lnSpcReduction="10000"/>
          </a:bodyPr>
          <a:lstStyle/>
          <a:p>
            <a:r>
              <a:rPr lang="en-GB" dirty="0"/>
              <a:t>It would be good to have more structured  / regular scheduled meetings to discuss progress as it is difficult whilst playschool is on and at drop off / pick ups.  The parents evening is great and would be helpful more often (only been invited to 1 in over a year</a:t>
            </a:r>
            <a:r>
              <a:rPr lang="en-GB" dirty="0" smtClean="0"/>
              <a:t>)</a:t>
            </a:r>
          </a:p>
          <a:p>
            <a:endParaRPr lang="en-GB" dirty="0" smtClean="0"/>
          </a:p>
          <a:p>
            <a:r>
              <a:rPr lang="en-GB" dirty="0"/>
              <a:t>We recently had a very thorough parents evening to discuss our daughter's progress.  The staff are always approachable to aske any questions on a daily basis.  It's so lovely that at the end of the session, the member of staff on the door will mention to parents waiting in the queue of anything that the children have particularly enjoyed or produced that day, </a:t>
            </a:r>
            <a:r>
              <a:rPr lang="en-GB" dirty="0" err="1"/>
              <a:t>ie</a:t>
            </a:r>
            <a:r>
              <a:rPr lang="en-GB" dirty="0"/>
              <a:t>, "don't forget to look at her paintings today, they were brilliant</a:t>
            </a:r>
            <a:r>
              <a:rPr lang="en-GB" dirty="0" smtClean="0"/>
              <a:t>!".</a:t>
            </a:r>
          </a:p>
          <a:p>
            <a:endParaRPr lang="en-GB" dirty="0"/>
          </a:p>
          <a:p>
            <a:r>
              <a:rPr lang="en-GB" dirty="0" smtClean="0"/>
              <a:t>ACTION: 2 parents evening are held per year, plus staff can be approached at any time for feedback or request sight of the child's folder. I suggest we put info on Newsletter and Facebook to reinforce our feedback processes as a whole.</a:t>
            </a:r>
            <a:endParaRPr lang="en-GB" dirty="0"/>
          </a:p>
        </p:txBody>
      </p:sp>
    </p:spTree>
    <p:extLst>
      <p:ext uri="{BB962C8B-B14F-4D97-AF65-F5344CB8AC3E}">
        <p14:creationId xmlns:p14="http://schemas.microsoft.com/office/powerpoint/2010/main" val="413783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Q7: What do you feel Playschool does well? (select all applicable options below or enter text into the Other field)</a:t>
            </a:r>
          </a:p>
        </p:txBody>
      </p:sp>
      <p:sp>
        <p:nvSpPr>
          <p:cNvPr id="3" name="Content Placeholder 2"/>
          <p:cNvSpPr>
            <a:spLocks noGrp="1"/>
          </p:cNvSpPr>
          <p:nvPr>
            <p:ph idx="1"/>
          </p:nvPr>
        </p:nvSpPr>
        <p:spPr/>
        <p:txBody>
          <a:bodyPr/>
          <a:lstStyle/>
          <a:p>
            <a:r>
              <a:t>Answered: 26    Skipped: 0</a:t>
            </a:r>
          </a:p>
        </p:txBody>
      </p:sp>
      <p:pic>
        <p:nvPicPr>
          <p:cNvPr id="4" name="Picture 3" descr="chart7598402020.png"/>
          <p:cNvPicPr>
            <a:picLocks noChangeAspect="1"/>
          </p:cNvPicPr>
          <p:nvPr/>
        </p:nvPicPr>
        <p:blipFill>
          <a:blip r:embed="rId2"/>
          <a:stretch>
            <a:fillRect/>
          </a:stretch>
        </p:blipFill>
        <p:spPr>
          <a:xfrm>
            <a:off x="1049658" y="1498491"/>
            <a:ext cx="5388428" cy="3175000"/>
          </a:xfrm>
          <a:prstGeom prst="rect">
            <a:avLst/>
          </a:prstGeom>
        </p:spPr>
      </p:pic>
      <p:sp>
        <p:nvSpPr>
          <p:cNvPr id="5" name="TextBox 4"/>
          <p:cNvSpPr txBox="1"/>
          <p:nvPr/>
        </p:nvSpPr>
        <p:spPr>
          <a:xfrm>
            <a:off x="6879072" y="1215491"/>
            <a:ext cx="1465664" cy="3139321"/>
          </a:xfrm>
          <a:prstGeom prst="rect">
            <a:avLst/>
          </a:prstGeom>
          <a:noFill/>
        </p:spPr>
        <p:txBody>
          <a:bodyPr wrap="square" rtlCol="0">
            <a:spAutoFit/>
          </a:bodyPr>
          <a:lstStyle/>
          <a:p>
            <a:r>
              <a:rPr lang="en-GB" dirty="0" smtClean="0"/>
              <a:t>Playschool is continuing to meet its key objectives well. One additional comment was made that we also develop social skills</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Q8: Have you any ideas of future improvements, fundraising suggestions or any other comments generally?</a:t>
            </a:r>
          </a:p>
        </p:txBody>
      </p:sp>
      <p:sp>
        <p:nvSpPr>
          <p:cNvPr id="3" name="Content Placeholder 2"/>
          <p:cNvSpPr>
            <a:spLocks noGrp="1"/>
          </p:cNvSpPr>
          <p:nvPr>
            <p:ph idx="1"/>
          </p:nvPr>
        </p:nvSpPr>
        <p:spPr/>
        <p:txBody>
          <a:bodyPr/>
          <a:lstStyle/>
          <a:p>
            <a:r>
              <a:t>Answered: 25    Skipped: 1</a:t>
            </a:r>
          </a:p>
        </p:txBody>
      </p:sp>
      <p:pic>
        <p:nvPicPr>
          <p:cNvPr id="4" name="Picture 3" descr="chart7598402030.png"/>
          <p:cNvPicPr>
            <a:picLocks noChangeAspect="1"/>
          </p:cNvPicPr>
          <p:nvPr/>
        </p:nvPicPr>
        <p:blipFill>
          <a:blip r:embed="rId2"/>
          <a:stretch>
            <a:fillRect/>
          </a:stretch>
        </p:blipFill>
        <p:spPr>
          <a:xfrm>
            <a:off x="1049658" y="1498491"/>
            <a:ext cx="5388428" cy="2267857"/>
          </a:xfrm>
          <a:prstGeom prst="rect">
            <a:avLst/>
          </a:prstGeom>
        </p:spPr>
      </p:pic>
      <p:sp>
        <p:nvSpPr>
          <p:cNvPr id="6" name="TextBox 5"/>
          <p:cNvSpPr txBox="1"/>
          <p:nvPr/>
        </p:nvSpPr>
        <p:spPr>
          <a:xfrm>
            <a:off x="315370" y="3817381"/>
            <a:ext cx="7948246" cy="923330"/>
          </a:xfrm>
          <a:prstGeom prst="rect">
            <a:avLst/>
          </a:prstGeom>
          <a:noFill/>
        </p:spPr>
        <p:txBody>
          <a:bodyPr wrap="square" rtlCol="0">
            <a:spAutoFit/>
          </a:bodyPr>
          <a:lstStyle/>
          <a:p>
            <a:r>
              <a:rPr lang="en-GB" dirty="0" smtClean="0"/>
              <a:t>Comment requesting info on staff names. ACTION: Newsletter and Facebook item with this information, plus directly people to both the website and noticeboard were this information is held.</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Q8: Comments</a:t>
            </a:r>
            <a:endParaRPr lang="en-GB" dirty="0"/>
          </a:p>
        </p:txBody>
      </p:sp>
      <p:sp>
        <p:nvSpPr>
          <p:cNvPr id="3" name="Content Placeholder 2"/>
          <p:cNvSpPr>
            <a:spLocks noGrp="1"/>
          </p:cNvSpPr>
          <p:nvPr>
            <p:ph idx="1"/>
          </p:nvPr>
        </p:nvSpPr>
        <p:spPr>
          <a:xfrm>
            <a:off x="115136" y="736649"/>
            <a:ext cx="5332506" cy="3214378"/>
          </a:xfrm>
        </p:spPr>
        <p:txBody>
          <a:bodyPr>
            <a:normAutofit/>
          </a:bodyPr>
          <a:lstStyle/>
          <a:p>
            <a:r>
              <a:rPr lang="en-GB" dirty="0"/>
              <a:t>You do loads of fantastic activities with the children and we can tell that a lot of time and effort is put into thinking creatively to get them learning and involved.  You cook regularly with them which is great and I just wondered if it would be possible to have them sit together to eat the food they make more often in preparation for school lunches</a:t>
            </a:r>
            <a:r>
              <a:rPr lang="en-GB" dirty="0" smtClean="0"/>
              <a:t>?</a:t>
            </a:r>
          </a:p>
          <a:p>
            <a:endParaRPr lang="en-GB" dirty="0" smtClean="0"/>
          </a:p>
          <a:p>
            <a:r>
              <a:rPr lang="en-GB" dirty="0" smtClean="0"/>
              <a:t>Action: Advise via newsletters and </a:t>
            </a:r>
            <a:r>
              <a:rPr lang="en-GB" dirty="0" err="1" smtClean="0"/>
              <a:t>facebook</a:t>
            </a:r>
            <a:r>
              <a:rPr lang="en-GB" dirty="0" smtClean="0"/>
              <a:t> that children do sit together during cooking time when tasting on site creations.</a:t>
            </a:r>
          </a:p>
          <a:p>
            <a:endParaRPr lang="en-GB" dirty="0"/>
          </a:p>
          <a:p>
            <a:r>
              <a:rPr lang="en-GB" dirty="0" smtClean="0"/>
              <a:t>A parent offered to assist with a gardening session. I will provide details to Jane/Sandra</a:t>
            </a:r>
            <a:endParaRPr lang="en-GB" dirty="0"/>
          </a:p>
        </p:txBody>
      </p:sp>
    </p:spTree>
    <p:extLst>
      <p:ext uri="{BB962C8B-B14F-4D97-AF65-F5344CB8AC3E}">
        <p14:creationId xmlns:p14="http://schemas.microsoft.com/office/powerpoint/2010/main" val="2631894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Q10: Does your employer offer match funding? (which means that they would offer to contribute the same as we raised at a specific event, doubling the fundraising income we made)</a:t>
            </a:r>
          </a:p>
        </p:txBody>
      </p:sp>
      <p:sp>
        <p:nvSpPr>
          <p:cNvPr id="3" name="Content Placeholder 2"/>
          <p:cNvSpPr>
            <a:spLocks noGrp="1"/>
          </p:cNvSpPr>
          <p:nvPr>
            <p:ph idx="1"/>
          </p:nvPr>
        </p:nvSpPr>
        <p:spPr/>
        <p:txBody>
          <a:bodyPr/>
          <a:lstStyle/>
          <a:p>
            <a:r>
              <a:t>Answered: 24    Skipped: 2</a:t>
            </a:r>
          </a:p>
        </p:txBody>
      </p:sp>
      <p:pic>
        <p:nvPicPr>
          <p:cNvPr id="4" name="Picture 3" descr="chart7598402050.png"/>
          <p:cNvPicPr>
            <a:picLocks noChangeAspect="1"/>
          </p:cNvPicPr>
          <p:nvPr/>
        </p:nvPicPr>
        <p:blipFill>
          <a:blip r:embed="rId2"/>
          <a:stretch>
            <a:fillRect/>
          </a:stretch>
        </p:blipFill>
        <p:spPr>
          <a:xfrm>
            <a:off x="1049658" y="1498491"/>
            <a:ext cx="5388428" cy="263071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Actions</a:t>
            </a:r>
            <a:endParaRPr lang="en-GB" dirty="0"/>
          </a:p>
        </p:txBody>
      </p:sp>
      <p:sp>
        <p:nvSpPr>
          <p:cNvPr id="3" name="Text Placeholder 2"/>
          <p:cNvSpPr>
            <a:spLocks noGrp="1"/>
          </p:cNvSpPr>
          <p:nvPr>
            <p:ph type="body" sz="quarter" idx="13"/>
          </p:nvPr>
        </p:nvSpPr>
        <p:spPr>
          <a:xfrm>
            <a:off x="115888" y="723900"/>
            <a:ext cx="3887787" cy="3056530"/>
          </a:xfrm>
        </p:spPr>
        <p:txBody>
          <a:bodyPr>
            <a:normAutofit/>
          </a:bodyPr>
          <a:lstStyle/>
          <a:p>
            <a:r>
              <a:rPr lang="en-GB" dirty="0" smtClean="0"/>
              <a:t>All actions from 2014 survey implemented</a:t>
            </a:r>
          </a:p>
          <a:p>
            <a:endParaRPr lang="en-GB" dirty="0"/>
          </a:p>
          <a:p>
            <a:r>
              <a:rPr lang="en-GB" dirty="0" smtClean="0"/>
              <a:t>Some newsletter and </a:t>
            </a:r>
            <a:r>
              <a:rPr lang="en-GB" dirty="0" err="1" smtClean="0"/>
              <a:t>facebook</a:t>
            </a:r>
            <a:r>
              <a:rPr lang="en-GB" dirty="0" smtClean="0"/>
              <a:t> items to improve information sharing about how we already operate or where information can be accessed to be addressed. See slides for information specifics.</a:t>
            </a:r>
          </a:p>
          <a:p>
            <a:endParaRPr lang="en-GB" dirty="0"/>
          </a:p>
          <a:p>
            <a:r>
              <a:rPr lang="en-GB" dirty="0" smtClean="0"/>
              <a:t>Overall an a really positive survey result Playschool. Well done all.</a:t>
            </a:r>
          </a:p>
          <a:p>
            <a:endParaRPr lang="en-GB" dirty="0"/>
          </a:p>
          <a:p>
            <a:r>
              <a:rPr lang="en-GB" dirty="0" smtClean="0"/>
              <a:t>Sarah Bull 2015  </a:t>
            </a:r>
          </a:p>
          <a:p>
            <a:endParaRPr lang="en-GB" dirty="0"/>
          </a:p>
          <a:p>
            <a:endParaRPr lang="en-GB" dirty="0"/>
          </a:p>
        </p:txBody>
      </p:sp>
    </p:spTree>
    <p:extLst>
      <p:ext uri="{BB962C8B-B14F-4D97-AF65-F5344CB8AC3E}">
        <p14:creationId xmlns:p14="http://schemas.microsoft.com/office/powerpoint/2010/main" val="838867640"/>
      </p:ext>
    </p:extLst>
  </p:cSld>
  <p:clrMapOvr>
    <a:masterClrMapping/>
  </p:clrMapOvr>
</p:sld>
</file>

<file path=ppt/theme/theme1.xml><?xml version="1.0" encoding="utf-8"?>
<a:theme xmlns:a="http://schemas.openxmlformats.org/drawingml/2006/main" name="SM-template-20140529">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Response Summary">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SM-template-20140529.potx</Template>
  <TotalTime>1439</TotalTime>
  <Words>1109</Words>
  <Application>Microsoft Office PowerPoint</Application>
  <PresentationFormat>On-screen Show (16:9)</PresentationFormat>
  <Paragraphs>77</Paragraphs>
  <Slides>16</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16</vt:i4>
      </vt:variant>
    </vt:vector>
  </HeadingPairs>
  <TitlesOfParts>
    <vt:vector size="22" baseType="lpstr">
      <vt:lpstr>Arial</vt:lpstr>
      <vt:lpstr>Calibri</vt:lpstr>
      <vt:lpstr>Helvetica Neue</vt:lpstr>
      <vt:lpstr>SM-template-20140529</vt:lpstr>
      <vt:lpstr>Data slides</vt:lpstr>
      <vt:lpstr>Response Summary</vt:lpstr>
      <vt:lpstr>PowerPoint Presentation</vt:lpstr>
      <vt:lpstr>26</vt:lpstr>
      <vt:lpstr>Q1: To enable us to continue to provide a good service, please could you spare a few moments to answer the following questions about Playschool.How easily did your child settle into Playschool?</vt:lpstr>
      <vt:lpstr>Q2: Is there anything you think we can do to improve the settling in process?</vt:lpstr>
      <vt:lpstr>Q2: Comments for aiding settling</vt:lpstr>
      <vt:lpstr>Q3: Does your child enjoy their time at Playschool?</vt:lpstr>
      <vt:lpstr>Q3: Comments</vt:lpstr>
      <vt:lpstr>Q4. Please ask your child what they think about Playschool and write down their response.</vt:lpstr>
      <vt:lpstr>Q5: Please ask your child what their favourite activity at Playschool is? (select one of the options below or enter text into the Other field)</vt:lpstr>
      <vt:lpstr>Q6: Do you feel you are kept sufficiently informed about your child's progress?</vt:lpstr>
      <vt:lpstr>Q6: Comments</vt:lpstr>
      <vt:lpstr>Q7: What do you feel Playschool does well? (select all applicable options below or enter text into the Other field)</vt:lpstr>
      <vt:lpstr>Q8: Have you any ideas of future improvements, fundraising suggestions or any other comments generally?</vt:lpstr>
      <vt:lpstr>Q8: Comments</vt:lpstr>
      <vt:lpstr>Q10: Does your employer offer match funding? (which means that they would offer to contribute the same as we raised at a specific event, doubling the fundraising income we made)</vt:lpstr>
      <vt:lpstr>Actions</vt:lpstr>
    </vt:vector>
  </TitlesOfParts>
  <Company>SurveyMonkey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Clarke</dc:creator>
  <cp:lastModifiedBy>Sarah Bull</cp:lastModifiedBy>
  <cp:revision>47</cp:revision>
  <dcterms:created xsi:type="dcterms:W3CDTF">2014-01-30T23:18:11Z</dcterms:created>
  <dcterms:modified xsi:type="dcterms:W3CDTF">2015-03-27T14:21:43Z</dcterms:modified>
</cp:coreProperties>
</file>